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5" charset="0"/>
        <a:ea typeface="ＭＳ Ｐゴシック" pitchFamily="5" charset="-128"/>
        <a:cs typeface="ＭＳ Ｐゴシック" pitchFamily="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534" y="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26333-EFAE-43BF-8DF0-413E2C194265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16CBA-2DEC-4A05-B7BD-D88DB7431D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6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3786-A7F9-448C-94AB-3ED0F140BB85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C605D-A0F5-4F79-A176-7BACCFBF2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4C9BC-026A-43F2-BBE5-D5DC42F088B9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8D04C-A924-4087-A742-AB5B7A8D9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DD584-7E07-4AD3-A231-979F8C35363A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01EB0-0787-4599-BC25-4EA48DA09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CC139-A779-4766-A315-62F5D4578BAE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49B0-740F-46CB-9BB6-A70B7E70E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44D6F-9A02-4623-BC67-D9ADD63B91A2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3E424-4563-478E-B9F8-FD55D4BD1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8C9C-B2A9-48AF-8CE0-1155C54702DC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04DDA-A51A-42DD-B238-76EB3766CE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B3D8B-F09D-49A0-A7D2-5A5EE7F6972A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92CA3-FDDD-41BA-89C2-838800373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CCE0B-DB8B-407E-B077-E80F6E2B7370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55B9-EDCF-4B29-8A5D-0D4628CB79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12FDD-E5FC-4F89-A984-BB8E3603F9CF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7CD03-9395-4BA3-B927-64DAB7EF6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D6D4-C742-4FDE-89C6-47EBF1FBB559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0E427-FDC0-4A48-91CA-E158C5D9E3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EC0F-87DF-4203-8F40-B3501CE5E6D8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50D68-D4BB-4EDA-B703-DB7FD52BB7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6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B1140B-02A4-475A-BC52-5344200DC04A}" type="datetimeFigureOut">
              <a:rPr lang="en-US"/>
              <a:pPr>
                <a:defRPr/>
              </a:pPr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6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6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1833B8-67DA-49CA-BB43-DFE1FB5099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5" charset="-128"/>
          <a:cs typeface="ＭＳ Ｐゴシック" pitchFamily="5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5" charset="0"/>
          <a:ea typeface="ＭＳ Ｐゴシック" pitchFamily="5" charset="-128"/>
          <a:cs typeface="ＭＳ Ｐゴシック" pitchFamily="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5" charset="0"/>
        <a:buChar char="•"/>
        <a:defRPr sz="3200" kern="1200">
          <a:solidFill>
            <a:schemeClr val="tx1"/>
          </a:solidFill>
          <a:latin typeface="+mn-lt"/>
          <a:ea typeface="ＭＳ Ｐゴシック" pitchFamily="5" charset="-128"/>
          <a:cs typeface="ＭＳ Ｐゴシック" pitchFamily="5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5" charset="0"/>
        <a:buChar char="–"/>
        <a:defRPr sz="28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5" charset="0"/>
        <a:buChar char="•"/>
        <a:defRPr sz="24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5" charset="0"/>
        <a:buChar char="–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5" charset="0"/>
        <a:buChar char="»"/>
        <a:defRPr sz="2000" kern="1200">
          <a:solidFill>
            <a:schemeClr val="tx1"/>
          </a:solidFill>
          <a:latin typeface="+mn-lt"/>
          <a:ea typeface="ＭＳ Ｐゴシック" pitchFamily="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skthegargoyle@uchicago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636002"/>
            <a:ext cx="6858000" cy="507831"/>
          </a:xfrm>
          <a:prstGeom prst="rect">
            <a:avLst/>
          </a:prstGeom>
          <a:solidFill>
            <a:srgbClr val="800000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00" cap="small" dirty="0">
              <a:solidFill>
                <a:schemeClr val="bg1"/>
              </a:solidFill>
              <a:latin typeface="Gotham Bold" pitchFamily="50" charset="0"/>
              <a:ea typeface="+mn-ea"/>
              <a:cs typeface="Gotham Bold" pitchFamily="50" charset="0"/>
            </a:endParaRPr>
          </a:p>
        </p:txBody>
      </p:sp>
      <p:sp>
        <p:nvSpPr>
          <p:cNvPr id="19" name="TextBox 7"/>
          <p:cNvSpPr txBox="1"/>
          <p:nvPr/>
        </p:nvSpPr>
        <p:spPr>
          <a:xfrm>
            <a:off x="0" y="12564888"/>
            <a:ext cx="7800975" cy="369318"/>
          </a:xfrm>
          <a:prstGeom prst="rect">
            <a:avLst/>
          </a:prstGeom>
          <a:solidFill>
            <a:srgbClr val="800000"/>
          </a:solidFill>
        </p:spPr>
        <p:txBody>
          <a:bodyPr wrap="square" lIns="91427" tIns="45713" rIns="91427" bIns="45713">
            <a:spAutoFit/>
          </a:bodyPr>
          <a:lstStyle/>
          <a:p>
            <a:endParaRPr lang="en-US" dirty="0"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845408"/>
            <a:ext cx="6857999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Gotham Bold" panose="02000803030000020004" pitchFamily="2" charset="0"/>
                <a:cs typeface="Gotham Black" pitchFamily="50" charset="0"/>
              </a:rPr>
              <a:t>What is UChicagoGRAD?</a:t>
            </a:r>
          </a:p>
          <a:p>
            <a:r>
              <a:rPr lang="en-US" sz="1200" dirty="0">
                <a:latin typeface="Gotham Light" panose="02000603030000020004" pitchFamily="2" charset="0"/>
                <a:cs typeface="Gotham Light" pitchFamily="50" charset="0"/>
              </a:rPr>
              <a:t>UChicagoGRAD is a one-stop shop </a:t>
            </a:r>
            <a:r>
              <a:rPr lang="en-US" sz="1200" dirty="0">
                <a:latin typeface="Gotham Light" panose="02000603030000020004" pitchFamily="2" charset="0"/>
              </a:rPr>
              <a:t>of integrated services to help graduate students and postdocs navigate their academic and professional careers.</a:t>
            </a:r>
            <a:r>
              <a:rPr lang="en-US" sz="1200" dirty="0">
                <a:latin typeface="Gotham Light" panose="02000603030000020004" pitchFamily="2" charset="0"/>
                <a:cs typeface="Gotham Light" pitchFamily="50" charset="0"/>
              </a:rPr>
              <a:t> Advisors and staff are committed to ensuring grads and postdocs realize success at UChicago, and as professionals in academia, industry, nonprofit, and government.</a:t>
            </a:r>
          </a:p>
          <a:p>
            <a:r>
              <a:rPr lang="en-US" sz="1200" dirty="0">
                <a:latin typeface="Gotham Bold" panose="02000803030000020004" pitchFamily="2" charset="0"/>
                <a:cs typeface="Gotham Light" pitchFamily="50" charset="0"/>
              </a:rPr>
              <a:t>Questions? </a:t>
            </a:r>
            <a:r>
              <a:rPr lang="en-US" sz="1200" dirty="0">
                <a:latin typeface="Gotham Light" pitchFamily="50" charset="0"/>
                <a:cs typeface="Gotham Light" pitchFamily="50" charset="0"/>
              </a:rPr>
              <a:t>Contact </a:t>
            </a:r>
            <a:r>
              <a:rPr lang="en-US" sz="1200" dirty="0">
                <a:latin typeface="Gotham Light" pitchFamily="50" charset="0"/>
                <a:cs typeface="Gotham Light" pitchFamily="50" charset="0"/>
                <a:hlinkClick r:id="rId2"/>
              </a:rPr>
              <a:t>askthegargoyle@uchicago.edu</a:t>
            </a:r>
            <a:endParaRPr lang="en-US" sz="1200" dirty="0">
              <a:latin typeface="Gotham Light" pitchFamily="50" charset="0"/>
              <a:cs typeface="Gotham Light" pitchFamily="50" charset="0"/>
            </a:endParaRPr>
          </a:p>
          <a:p>
            <a:endParaRPr lang="en-US" sz="800" dirty="0">
              <a:latin typeface="Gotham Light" pitchFamily="50" charset="0"/>
              <a:cs typeface="Gotham Light" pitchFamily="50" charset="0"/>
            </a:endParaRPr>
          </a:p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Gotham Bold" panose="02000803030000020004" pitchFamily="2" charset="0"/>
                <a:cs typeface="Gotham Black" pitchFamily="50" charset="0"/>
              </a:rPr>
              <a:t>ADMISSIONS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Gotham Bold" pitchFamily="2" charset="0"/>
              </a:rPr>
              <a:t>Recruitment</a:t>
            </a:r>
            <a:r>
              <a:rPr lang="en-US" altLang="en-US" sz="1200" b="1" dirty="0">
                <a:latin typeface="Gotham Light" panose="02000603030000020004" pitchFamily="2" charset="0"/>
              </a:rPr>
              <a:t>: </a:t>
            </a:r>
            <a:r>
              <a:rPr lang="en-US" altLang="en-US" sz="1200" dirty="0">
                <a:latin typeface="Gotham Light" panose="02000603030000020004" pitchFamily="2" charset="0"/>
              </a:rPr>
              <a:t>provide application support for pipeline programs; spearhead diversity recruitment and outreach initiatives, including preview weekend. </a:t>
            </a:r>
          </a:p>
          <a:p>
            <a:endParaRPr lang="en-US" sz="800" dirty="0">
              <a:solidFill>
                <a:schemeClr val="accent2">
                  <a:lumMod val="50000"/>
                </a:schemeClr>
              </a:solidFill>
              <a:latin typeface="Gotham Bold" panose="02000803030000020004" pitchFamily="2" charset="0"/>
              <a:cs typeface="Gotham Black" pitchFamily="50" charset="0"/>
            </a:endParaRPr>
          </a:p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Gotham Bold" panose="02000803030000020004" pitchFamily="2" charset="0"/>
                <a:cs typeface="Gotham Black" pitchFamily="50" charset="0"/>
              </a:rPr>
              <a:t>ACADEMIC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Gotham Bold" pitchFamily="2" charset="0"/>
              </a:rPr>
              <a:t>Fellowships</a:t>
            </a:r>
            <a:r>
              <a:rPr lang="en-US" altLang="en-US" sz="1200" dirty="0">
                <a:latin typeface="Gotham Light" pitchFamily="2" charset="0"/>
              </a:rPr>
              <a:t>: one-on-one advising; statement review and editing; informational workshops; and presentations targeted to specific departments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sz="800" dirty="0">
              <a:latin typeface="Gotham Ligh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Gotham Bold" pitchFamily="2" charset="0"/>
              </a:rPr>
              <a:t>Writing</a:t>
            </a:r>
            <a:r>
              <a:rPr lang="en-US" altLang="en-US" sz="1200" dirty="0">
                <a:latin typeface="Gotham Light" pitchFamily="2" charset="0"/>
              </a:rPr>
              <a:t>: one-on-one advising; regular writing groups for dissertation and master’s theses writing; and dedicated space to write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sz="800" dirty="0">
              <a:latin typeface="Gotham Ligh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Gotham Bold" pitchFamily="2" charset="0"/>
              </a:rPr>
              <a:t>Chicago Center for Teaching</a:t>
            </a:r>
            <a:r>
              <a:rPr lang="en-US" altLang="en-US" sz="1200" dirty="0">
                <a:latin typeface="Gotham Light" pitchFamily="2" charset="0"/>
              </a:rPr>
              <a:t>: individual consultations; on course design, inclusive teaching, and teaching portfolios; and certificate-granting teaching program</a:t>
            </a:r>
          </a:p>
          <a:p>
            <a:endParaRPr lang="en-US" sz="800" dirty="0">
              <a:latin typeface="Gotham Light" pitchFamily="2" charset="0"/>
              <a:cs typeface="Gotham Light" pitchFamily="50" charset="0"/>
            </a:endParaRPr>
          </a:p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Gotham Bold" panose="02000803030000020004" pitchFamily="2" charset="0"/>
                <a:cs typeface="Gotham Black" pitchFamily="50" charset="0"/>
              </a:rPr>
              <a:t>PROFESSIONAL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Gotham Bold" pitchFamily="2" charset="0"/>
              </a:rPr>
              <a:t>Career Development</a:t>
            </a:r>
            <a:r>
              <a:rPr lang="en-US" altLang="en-US" sz="1200" dirty="0">
                <a:latin typeface="Gotham Light" pitchFamily="2" charset="0"/>
              </a:rPr>
              <a:t>: one-on-one advising; CV and resume review; workshops to build professional skills; internships and externships tailored to the graduate life cycle; resources tailored to international student job-seekers; and career exploration treks.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sz="800" dirty="0">
              <a:latin typeface="Gotham Ligh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Gotham Bold" pitchFamily="2" charset="0"/>
              </a:rPr>
              <a:t>Employer Relations</a:t>
            </a:r>
            <a:r>
              <a:rPr lang="en-US" altLang="en-US" sz="1200" dirty="0">
                <a:latin typeface="Gotham Light" pitchFamily="2" charset="0"/>
              </a:rPr>
              <a:t>: career conferences for professional exploration; recruitment fairs with employers from multiple sectors; and employer information sessions; and on-campus 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sz="800" dirty="0">
              <a:latin typeface="Gotham Ligh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Gotham Bold" pitchFamily="2" charset="0"/>
              </a:rPr>
              <a:t>GRADTalk Public Speaking</a:t>
            </a:r>
            <a:r>
              <a:rPr lang="en-US" altLang="en-US" sz="1200" dirty="0">
                <a:latin typeface="Gotham Light" pitchFamily="2" charset="0"/>
              </a:rPr>
              <a:t>: one-on-one advising; workshops on communicating to broad audiences, effective presentations, and productive networking; and opportunities to do public pop-up lectures around Chicago</a:t>
            </a:r>
          </a:p>
          <a:p>
            <a:endParaRPr lang="en-US" sz="800" dirty="0">
              <a:solidFill>
                <a:schemeClr val="accent2">
                  <a:lumMod val="50000"/>
                </a:schemeClr>
              </a:solidFill>
              <a:latin typeface="Gotham Bold" panose="02000803030000020004" pitchFamily="2" charset="0"/>
              <a:cs typeface="Gotham Black" pitchFamily="50" charset="0"/>
            </a:endParaRPr>
          </a:p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Gotham Bold" panose="02000803030000020004" pitchFamily="2" charset="0"/>
                <a:cs typeface="Gotham Black" pitchFamily="50" charset="0"/>
              </a:rPr>
              <a:t>PERSONAL</a:t>
            </a:r>
            <a:endParaRPr lang="en-US" altLang="en-US" sz="1200" dirty="0">
              <a:latin typeface="Gotham Bold" panose="02000803030000020004" pitchFamily="2" charset="0"/>
              <a:cs typeface="Gotham Light" pitchFamily="50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Gotham Bold" pitchFamily="2" charset="0"/>
              </a:rPr>
              <a:t>Diversity &amp; Inclusion</a:t>
            </a:r>
            <a:r>
              <a:rPr lang="en-US" altLang="en-US" sz="1200" dirty="0">
                <a:latin typeface="Gotham Light" pitchFamily="2" charset="0"/>
              </a:rPr>
              <a:t>: one-on-one advising; workshops on diversity statements; programs that support scholarly development of grads and postdocs from underrepresented groups; and practices that incorporate diversity in the scholarly lives of all students and postdocs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sz="800" dirty="0">
              <a:latin typeface="Gotham Ligh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Gotham Bold" pitchFamily="2" charset="0"/>
              </a:rPr>
              <a:t>Alumni Engagement</a:t>
            </a:r>
            <a:r>
              <a:rPr lang="en-US" altLang="en-US" sz="1200" dirty="0">
                <a:latin typeface="Gotham Light" pitchFamily="2" charset="0"/>
              </a:rPr>
              <a:t>: conferences, programs, and facilitated conversations that connect graduate students and postdocs with UChicago alumni</a:t>
            </a:r>
            <a:br>
              <a:rPr lang="en-US" altLang="en-US" sz="1200" dirty="0">
                <a:latin typeface="Gotham Light" pitchFamily="2" charset="0"/>
              </a:rPr>
            </a:br>
            <a:endParaRPr lang="en-US" altLang="en-US" sz="800" dirty="0">
              <a:latin typeface="Gotham Light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Gotham Bold" panose="02000803030000020004" pitchFamily="2" charset="0"/>
              </a:rPr>
              <a:t>Work / Life Balance: </a:t>
            </a:r>
            <a:r>
              <a:rPr lang="en-US" altLang="en-US" sz="1200" dirty="0">
                <a:latin typeface="Gotham Light" panose="02000603030000020004" pitchFamily="2" charset="0"/>
              </a:rPr>
              <a:t>one-on-one advising to help graduate students optimize work/life balance and satisfaction; and tailored support for students with families. </a:t>
            </a:r>
            <a:endParaRPr lang="en-US" altLang="en-US" sz="1200" dirty="0">
              <a:latin typeface="Gotham Bold" panose="02000803030000020004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23" y="8697918"/>
            <a:ext cx="2421381" cy="410586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7192" y="8666420"/>
            <a:ext cx="1258455" cy="467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072409" y="8751417"/>
            <a:ext cx="2084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grad.uchicago.edu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16" y="203272"/>
            <a:ext cx="3600400" cy="54899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782067"/>
            <a:ext cx="6858000" cy="84997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00" cap="small" dirty="0">
              <a:solidFill>
                <a:schemeClr val="bg1"/>
              </a:solidFill>
              <a:latin typeface="Gotham Bold" pitchFamily="50" charset="0"/>
              <a:ea typeface="+mn-ea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4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1588" y="0"/>
            <a:ext cx="6856412" cy="487707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lIns="86749" tIns="43375" rIns="86749" bIns="43375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Gotham Black" panose="02000603040000020004" pitchFamily="2" charset="0"/>
              </a:rPr>
              <a:t>UChicago Graduate Programs</a:t>
            </a:r>
          </a:p>
        </p:txBody>
      </p:sp>
      <p:sp>
        <p:nvSpPr>
          <p:cNvPr id="19" name="TextBox 7"/>
          <p:cNvSpPr txBox="1"/>
          <p:nvPr/>
        </p:nvSpPr>
        <p:spPr>
          <a:xfrm>
            <a:off x="2143126" y="13665200"/>
            <a:ext cx="7800975" cy="369318"/>
          </a:xfrm>
          <a:prstGeom prst="rect">
            <a:avLst/>
          </a:prstGeom>
          <a:solidFill>
            <a:srgbClr val="800000"/>
          </a:solidFill>
        </p:spPr>
        <p:txBody>
          <a:bodyPr wrap="square" lIns="91427" tIns="45713" rIns="91427" bIns="45713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07071"/>
            <a:ext cx="6858000" cy="865629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850" b="1" dirty="0">
                <a:latin typeface="Gotham Light" panose="02000603030000020004" pitchFamily="2" charset="0"/>
              </a:rPr>
              <a:t>BIOLOGICAL SCIENCES – 419 (MS: 12; PhD: 407; Int’l: 86)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Biochemistry and Molecular Biophysics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Biophysical Sciences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Cell and Molecular Biology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Cancer Biology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Computational Neuroscience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Development, Regeneration &amp; Stem Cell Biology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Ecology and Evolution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Evolutionary Biology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Genetics, Genomics and Systems Biology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Health Studies (MS, 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Human Genetics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Immunology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Integrative Biology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Interdisciplinary Scientist Training Program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Medical Physics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Microbiology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Molecular Metabolism and Nutrition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Molecular Pathogenesis and Molecular Medicine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Neurobiology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Public Health Sciences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Public Health Sciences for Clinical Professionals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Translational Research for MD/PhDs (MS)</a:t>
            </a:r>
          </a:p>
          <a:p>
            <a:endParaRPr lang="en-US" sz="850" dirty="0">
              <a:latin typeface="Gotham Light" panose="02000603030000020004" pitchFamily="2" charset="0"/>
            </a:endParaRPr>
          </a:p>
          <a:p>
            <a:r>
              <a:rPr lang="en-US" sz="850" b="1" dirty="0">
                <a:latin typeface="Gotham Light" panose="02000603030000020004" pitchFamily="2" charset="0"/>
              </a:rPr>
              <a:t>HUMANITIES – 754 (MA: 152; PhD: 602; Int’l: 223)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Art History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Center for Latin American Studies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Center for Middle Eastern Studies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Cinema and Media Studies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Classics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Comparative Literature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Department of Visual Arts DOVA (MFA)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East Asian Languages and Civilizations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English Language and Literature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Germanic Studies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Linguistics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Master of Arts Program in the Humanities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Music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Near Eastern Languages and Civilizations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Philosophy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Romance Languages and Literatures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Slavic Languages and Literatures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South Asian Languages and Civilizations (PhD)</a:t>
            </a:r>
          </a:p>
          <a:p>
            <a:endParaRPr lang="en-US" sz="850" dirty="0">
              <a:latin typeface="Gotham Light" panose="02000603030000020004" pitchFamily="2" charset="0"/>
            </a:endParaRPr>
          </a:p>
          <a:p>
            <a:r>
              <a:rPr lang="en-US" sz="850" b="1" dirty="0">
                <a:latin typeface="Gotham Light" panose="02000603030000020004" pitchFamily="2" charset="0"/>
              </a:rPr>
              <a:t>INSTITUTE FOR MOLECULAR ENGINEERING – 99 </a:t>
            </a:r>
          </a:p>
          <a:p>
            <a:r>
              <a:rPr lang="en-US" sz="850" b="1" dirty="0">
                <a:latin typeface="Gotham Light" panose="02000603030000020004" pitchFamily="2" charset="0"/>
              </a:rPr>
              <a:t>(PhD: 99; Int’l 44)</a:t>
            </a:r>
          </a:p>
          <a:p>
            <a:r>
              <a:rPr lang="en-US" sz="850" i="1" dirty="0">
                <a:latin typeface="Gotham Light" panose="02000603030000020004" pitchFamily="2" charset="0"/>
              </a:rPr>
              <a:t>Research Themes</a:t>
            </a:r>
            <a:endParaRPr lang="en-US" sz="850" dirty="0">
              <a:latin typeface="Gotham Light" panose="0200060303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Arts, Sciences, and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Energy Storage and Harvesting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Immuno-Engineering and Cancer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Molecular Engineering of Water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Quantum Information and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Nano-Patterning and Nano-Lithography</a:t>
            </a:r>
          </a:p>
          <a:p>
            <a:endParaRPr lang="en-US" sz="850" b="1" dirty="0">
              <a:latin typeface="Gotham Light" panose="02000603030000020004" pitchFamily="2" charset="0"/>
            </a:endParaRPr>
          </a:p>
          <a:p>
            <a:r>
              <a:rPr lang="en-US" sz="850" b="1" dirty="0">
                <a:latin typeface="Gotham Light" panose="02000603030000020004" pitchFamily="2" charset="0"/>
              </a:rPr>
              <a:t>PHYSICAL SCIENCES – 1,228 (MS: 454; PhD: 774; </a:t>
            </a:r>
          </a:p>
          <a:p>
            <a:r>
              <a:rPr lang="en-US" sz="850" b="1" dirty="0">
                <a:latin typeface="Gotham Light" panose="02000603030000020004" pitchFamily="2" charset="0"/>
              </a:rPr>
              <a:t>Int’l: 678)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Astronomy and Astrophysics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Biophysical Sciences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Chemistry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Computer Science (MS, 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Financial Mathematics (MS)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Geophysical Sciences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Master of Science Program in Physical Sciences (MS)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Mathematics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Physics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Statistics (MS, PhD)</a:t>
            </a:r>
          </a:p>
          <a:p>
            <a:r>
              <a:rPr lang="en-US" sz="850" b="1" dirty="0">
                <a:latin typeface="Gotham Light" panose="02000603030000020004" pitchFamily="2" charset="0"/>
              </a:rPr>
              <a:t>SOCIAL SCIENCES – 1,240 (MA: 397; PhD: 843; Int’l: 494)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Anthropology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Committee on International Relations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Comparative Human Development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Economics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History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Center for Latin American Studies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Center for Middle Eastern Studies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Master of Arts in Computational Social Science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Master of Arts Program in the Social Sciences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Political Science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Psychology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Social Thought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Sociology (PhD)</a:t>
            </a:r>
          </a:p>
          <a:p>
            <a:endParaRPr lang="en-US" sz="850" dirty="0">
              <a:latin typeface="Gotham Light" panose="02000603030000020004" pitchFamily="2" charset="0"/>
            </a:endParaRPr>
          </a:p>
          <a:p>
            <a:endParaRPr lang="en-US" sz="850" dirty="0">
              <a:latin typeface="Gotham Light" panose="02000603030000020004" pitchFamily="2" charset="0"/>
            </a:endParaRPr>
          </a:p>
          <a:p>
            <a:r>
              <a:rPr lang="en-US" sz="850" b="1" dirty="0">
                <a:latin typeface="Gotham Light" panose="02000603030000020004" pitchFamily="2" charset="0"/>
              </a:rPr>
              <a:t>CHICAGO BOOTH – 3,051 (MBA: 2932; PhD: 119; Int’l: 963)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Evening/Weekend (MBA)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Executive (MBA)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Full-Time (MBA, PhD)</a:t>
            </a:r>
          </a:p>
          <a:p>
            <a:endParaRPr lang="en-US" sz="850" dirty="0">
              <a:latin typeface="Gotham Light" panose="02000603030000020004" pitchFamily="2" charset="0"/>
            </a:endParaRPr>
          </a:p>
          <a:p>
            <a:r>
              <a:rPr lang="en-US" sz="850" b="1" dirty="0">
                <a:latin typeface="Gotham Light" panose="02000603030000020004" pitchFamily="2" charset="0"/>
              </a:rPr>
              <a:t>DIVINITY SCHOOL – 277 (MA/MDiv: 120; PhD: 157; Int’l: 35)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Doctoral Program in Religion (PhD)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Master of Arts in Religion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Master of Arts in Religious Studies (AMRS)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Ministry Program (MDiv)</a:t>
            </a:r>
          </a:p>
          <a:p>
            <a:endParaRPr lang="en-US" sz="850" dirty="0">
              <a:latin typeface="Gotham Light" panose="02000603030000020004" pitchFamily="2" charset="0"/>
            </a:endParaRPr>
          </a:p>
          <a:p>
            <a:r>
              <a:rPr lang="en-US" sz="850" b="1" dirty="0">
                <a:latin typeface="Gotham Light" panose="02000603030000020004" pitchFamily="2" charset="0"/>
              </a:rPr>
              <a:t>HARRIS SCHOOL OF PUBLIC POLICY – 500 (MA/MS/MPP: 471; PhD: 29; Int’l: 281)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Computational Analysis and Pubic Policy (MS)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Environmental Science and Policy (MS)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Public Policy and International Relations (MA)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Public Policy (MA, PhD)</a:t>
            </a:r>
          </a:p>
          <a:p>
            <a:endParaRPr lang="en-US" sz="850" dirty="0">
              <a:latin typeface="Gotham Light" panose="02000603030000020004" pitchFamily="2" charset="0"/>
            </a:endParaRPr>
          </a:p>
          <a:p>
            <a:r>
              <a:rPr lang="en-US" sz="850" b="1" dirty="0">
                <a:latin typeface="Gotham Light" panose="02000603030000020004" pitchFamily="2" charset="0"/>
              </a:rPr>
              <a:t>LAW SCHOOL – 708 (JD/LLM: 690; PhD: 18; Int’l: 120)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Doctor of Comparative Law (JSD)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Jurisprudence (JSD)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Juris Doctor (JD)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Master of Laws Program (LLM)</a:t>
            </a:r>
          </a:p>
          <a:p>
            <a:endParaRPr lang="en-US" sz="850" dirty="0">
              <a:latin typeface="Gotham Light" panose="02000603030000020004" pitchFamily="2" charset="0"/>
            </a:endParaRPr>
          </a:p>
          <a:p>
            <a:r>
              <a:rPr lang="en-US" sz="850" b="1" dirty="0">
                <a:latin typeface="Gotham Light" panose="02000603030000020004" pitchFamily="2" charset="0"/>
              </a:rPr>
              <a:t>PRITZKER SCHOOL OF MEDICINE – 399 (MD: 362; MD/PhD: 37; Int’l: 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Doctor of Medicine (MD)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Growth, Development, and Disabilities Training Program (MD/PhD)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Medical Scientist Training Program (MD/PhD)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Medicine, the Social Sciences and Humanities (MD/PhD)</a:t>
            </a:r>
          </a:p>
          <a:p>
            <a:endParaRPr lang="en-US" sz="850" dirty="0">
              <a:latin typeface="Gotham Light" panose="02000603030000020004" pitchFamily="2" charset="0"/>
            </a:endParaRPr>
          </a:p>
          <a:p>
            <a:r>
              <a:rPr lang="en-US" sz="850" b="1" dirty="0">
                <a:latin typeface="Gotham Light" panose="02000603030000020004" pitchFamily="2" charset="0"/>
              </a:rPr>
              <a:t>SOCIAL SERVICES ADMINISTRATION – 475 (MA: 421; PhD: 54; Int’l: 39)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Social Services Administration (MA, PhD)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50" dirty="0">
              <a:latin typeface="Gotham Light" panose="02000603030000020004" pitchFamily="2" charset="0"/>
            </a:endParaRPr>
          </a:p>
          <a:p>
            <a:r>
              <a:rPr lang="en-US" sz="850" b="1" dirty="0">
                <a:latin typeface="Gotham Light" panose="02000603030000020004" pitchFamily="2" charset="0"/>
              </a:rPr>
              <a:t>GRAHAM SCHOOL OF CONTIUING STUDIES – 386</a:t>
            </a:r>
          </a:p>
          <a:p>
            <a:r>
              <a:rPr lang="en-US" sz="850" b="1" dirty="0">
                <a:latin typeface="Gotham Light" panose="02000603030000020004" pitchFamily="2" charset="0"/>
              </a:rPr>
              <a:t>(MA: 386; Int’l: 83)</a:t>
            </a:r>
            <a:endParaRPr lang="en-US" sz="850" dirty="0">
              <a:latin typeface="Gotham Light" panose="0200060303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Analytics (MS)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Biomedical Informatics (MS)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Threat and Response Management (MS)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50" dirty="0">
                <a:latin typeface="Gotham Light" panose="02000603030000020004" pitchFamily="2" charset="0"/>
              </a:rPr>
              <a:t>Master of Liberal Arts (MA)</a:t>
            </a:r>
          </a:p>
        </p:txBody>
      </p:sp>
    </p:spTree>
    <p:extLst>
      <p:ext uri="{BB962C8B-B14F-4D97-AF65-F5344CB8AC3E}">
        <p14:creationId xmlns:p14="http://schemas.microsoft.com/office/powerpoint/2010/main" val="50654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10810</TotalTime>
  <Words>1101</Words>
  <Application>Microsoft Office PowerPoint</Application>
  <PresentationFormat>On-screen Show (4:3)</PresentationFormat>
  <Paragraphs>148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Gotham Black</vt:lpstr>
      <vt:lpstr>Gotham Bold</vt:lpstr>
      <vt:lpstr>Gotham Light</vt:lpstr>
      <vt:lpstr>Office Theme</vt:lpstr>
      <vt:lpstr>PowerPoint Presentation</vt:lpstr>
      <vt:lpstr>PowerPoint Presentation</vt:lpstr>
    </vt:vector>
  </TitlesOfParts>
  <Company>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Adam-Jason Aronstein</dc:creator>
  <cp:lastModifiedBy>Brooke Noonan</cp:lastModifiedBy>
  <cp:revision>146</cp:revision>
  <cp:lastPrinted>2019-06-17T16:52:45Z</cp:lastPrinted>
  <dcterms:created xsi:type="dcterms:W3CDTF">2012-10-10T17:23:59Z</dcterms:created>
  <dcterms:modified xsi:type="dcterms:W3CDTF">2019-06-21T16:47:38Z</dcterms:modified>
</cp:coreProperties>
</file>